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8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73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4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0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4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77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3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7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5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6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8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48D8C7-56DC-429A-ACD5-9C33BD0D5549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107079-02BC-43E2-9E59-6D43EFF13E7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28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European Union</a:t>
            </a:r>
            <a:br>
              <a:rPr lang="en-US" sz="4800" dirty="0" smtClean="0"/>
            </a:br>
            <a:r>
              <a:rPr lang="en-US" sz="4800" dirty="0" smtClean="0"/>
              <a:t>General Data Protection Regulation</a:t>
            </a:r>
            <a:br>
              <a:rPr lang="en-US" sz="4800" dirty="0" smtClean="0"/>
            </a:br>
            <a:r>
              <a:rPr lang="en-US" sz="4800" dirty="0" smtClean="0"/>
              <a:t>(GDPR)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6371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2095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An extensive data protection law designed to protect the personal data and privacy of individuals in the European Union (EU).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It replaced the Data Protection Directive (95/46/EC) and went </a:t>
            </a:r>
            <a:r>
              <a:rPr lang="en-US" sz="2400" smtClean="0"/>
              <a:t>into effect </a:t>
            </a:r>
            <a:r>
              <a:rPr lang="en-US" sz="2400" dirty="0" smtClean="0"/>
              <a:t>on </a:t>
            </a:r>
            <a:r>
              <a:rPr lang="en-US" sz="2400" u="sng" dirty="0" smtClean="0"/>
              <a:t>May 25</a:t>
            </a:r>
            <a:r>
              <a:rPr lang="en-US" sz="2400" u="sng" baseline="30000" dirty="0" smtClean="0"/>
              <a:t>th</a:t>
            </a:r>
            <a:r>
              <a:rPr lang="en-US" sz="2400" u="sng" dirty="0" smtClean="0"/>
              <a:t>, 2018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Like the Directive, the GDPR applies to any information related to a natural person that can be used, directly or indirectly, to identify that person – e.g., name, photo, email address, bank details, social media posts, medical information, and IP address.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The GDPR is considered a </a:t>
            </a:r>
            <a:r>
              <a:rPr lang="en-US" sz="2400" i="1" dirty="0" smtClean="0"/>
              <a:t>comprehensive</a:t>
            </a:r>
            <a:r>
              <a:rPr lang="en-US" sz="2400" dirty="0" smtClean="0"/>
              <a:t> data protection regime unlike US privacy laws like FERPA, HIPAA, and the Gramm-Leach-Bliley Act, which are all considered </a:t>
            </a:r>
            <a:r>
              <a:rPr lang="en-US" sz="2400" i="1" dirty="0" smtClean="0"/>
              <a:t>sectoral</a:t>
            </a:r>
            <a:r>
              <a:rPr lang="en-US" sz="2400" dirty="0" smtClean="0"/>
              <a:t> regimes.</a:t>
            </a:r>
          </a:p>
        </p:txBody>
      </p:sp>
    </p:spTree>
    <p:extLst>
      <p:ext uri="{BB962C8B-B14F-4D97-AF65-F5344CB8AC3E}">
        <p14:creationId xmlns:p14="http://schemas.microsoft.com/office/powerpoint/2010/main" val="194460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Requirements of the GDPR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17" y="1845733"/>
            <a:ext cx="10607040" cy="4424438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2100" b="1" dirty="0" smtClean="0"/>
              <a:t>Notice / consent </a:t>
            </a:r>
            <a:r>
              <a:rPr lang="en-US" sz="2100" dirty="0" smtClean="0"/>
              <a:t>–</a:t>
            </a:r>
            <a:r>
              <a:rPr lang="en-US" sz="2100" b="1" dirty="0" smtClean="0"/>
              <a:t> </a:t>
            </a:r>
            <a:r>
              <a:rPr lang="en-US" sz="2100" dirty="0"/>
              <a:t>T</a:t>
            </a:r>
            <a:r>
              <a:rPr lang="en-US" sz="2100" dirty="0" smtClean="0"/>
              <a:t>ypically the organization must provide a relatively detailed privacy notice with certain required information (e.g., the purposes for which the data is being processed; to whom the data will be disclosed) at the time the data is obtained from the data subject</a:t>
            </a:r>
            <a:r>
              <a:rPr lang="en-US" sz="2100" dirty="0"/>
              <a:t>. </a:t>
            </a:r>
            <a:r>
              <a:rPr lang="en-US" sz="2100" dirty="0" smtClean="0"/>
              <a:t>The organization may have to obtain affirmative </a:t>
            </a:r>
            <a:r>
              <a:rPr lang="en-US" sz="2100" dirty="0"/>
              <a:t>consent </a:t>
            </a:r>
            <a:r>
              <a:rPr lang="en-US" sz="2100" dirty="0" smtClean="0"/>
              <a:t>from data subjects for </a:t>
            </a:r>
            <a:r>
              <a:rPr lang="en-US" sz="2100" dirty="0"/>
              <a:t>the processing of their personal data unless the organization has another “lawful basis” (e.g., contractual basis; “legitimate interests” basis) for processing the data</a:t>
            </a:r>
            <a:r>
              <a:rPr lang="en-US" sz="2100" dirty="0" smtClean="0"/>
              <a:t>.</a:t>
            </a:r>
            <a:endParaRPr lang="en-US" sz="2100" b="1" dirty="0" smtClean="0"/>
          </a:p>
          <a:p>
            <a:pPr lvl="1"/>
            <a:r>
              <a:rPr lang="en-US" sz="2100" b="1" dirty="0" smtClean="0"/>
              <a:t>Data subject rights </a:t>
            </a:r>
            <a:r>
              <a:rPr lang="en-US" sz="2100" dirty="0" smtClean="0"/>
              <a:t>– </a:t>
            </a:r>
            <a:r>
              <a:rPr lang="en-US" sz="2100" dirty="0"/>
              <a:t>G</a:t>
            </a:r>
            <a:r>
              <a:rPr lang="en-US" sz="2100" dirty="0" smtClean="0"/>
              <a:t>enerally the organization must provide data subjects the right to view the personal data that is being maintained and have any inaccuracies rectified; also, in certain cases the organization must provide data subjects the right to have their data erased and the right to receive their data in a format that can be transferred to another organization.</a:t>
            </a:r>
          </a:p>
          <a:p>
            <a:pPr lvl="1"/>
            <a:r>
              <a:rPr lang="en-US" sz="2100" b="1" dirty="0" smtClean="0"/>
              <a:t>Data retention </a:t>
            </a:r>
            <a:r>
              <a:rPr lang="en-US" sz="2100" dirty="0" smtClean="0"/>
              <a:t>– Normally the storage period must be kept to a “strict minimum” that is necessary to achieve the stated purpose; however, there are some exceptions for archival, scientific, historical, and statistical activities.</a:t>
            </a:r>
          </a:p>
          <a:p>
            <a:pPr lvl="1"/>
            <a:r>
              <a:rPr lang="en-US" sz="2100" b="1" dirty="0" smtClean="0"/>
              <a:t>Record keeping </a:t>
            </a:r>
            <a:r>
              <a:rPr lang="en-US" sz="2100" dirty="0" smtClean="0"/>
              <a:t>– The organization must keep records of the purposes of the processing, the categories of personal data processed, the categories of recipients to whom the personal data has been disclosed, etc. </a:t>
            </a:r>
          </a:p>
          <a:p>
            <a:pPr lvl="1"/>
            <a:r>
              <a:rPr lang="en-US" sz="2100" b="1" dirty="0" smtClean="0"/>
              <a:t>Security</a:t>
            </a:r>
            <a:r>
              <a:rPr lang="en-US" sz="2100" dirty="0" smtClean="0"/>
              <a:t> – The organization must implement relatively rigorous technical and organizational security measures and maintain a documented process for regularly testing and assessing those measures.</a:t>
            </a:r>
          </a:p>
          <a:p>
            <a:pPr lvl="1"/>
            <a:r>
              <a:rPr lang="en-US" sz="2100" b="1" dirty="0" smtClean="0"/>
              <a:t>Breach notification </a:t>
            </a:r>
            <a:r>
              <a:rPr lang="en-US" sz="2100" dirty="0" smtClean="0"/>
              <a:t>– </a:t>
            </a:r>
            <a:r>
              <a:rPr lang="en-US" sz="21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Data </a:t>
            </a:r>
            <a:r>
              <a:rPr lang="en-US" sz="21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breaches </a:t>
            </a:r>
            <a:r>
              <a:rPr lang="en-US" sz="21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posing a </a:t>
            </a:r>
            <a:r>
              <a:rPr lang="en-US" sz="21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risk </a:t>
            </a:r>
            <a:r>
              <a:rPr lang="en-US" sz="21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to “the rights and freedoms” of the data subjects must </a:t>
            </a:r>
            <a:r>
              <a:rPr lang="en-US" sz="21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be reported to EU authorities </a:t>
            </a:r>
            <a:r>
              <a:rPr lang="en-US" sz="21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“without undue delay” and typically no later than 72 hours after discovery.</a:t>
            </a:r>
          </a:p>
          <a:p>
            <a:pPr lvl="1"/>
            <a:r>
              <a:rPr lang="en-US" sz="21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Downstream processing </a:t>
            </a:r>
            <a:r>
              <a:rPr lang="en-US" sz="21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– If an organization passes GDPR personal data to another organization, it must require that other organization to comply with the GDPR’s requirements with respect to that data.</a:t>
            </a:r>
          </a:p>
        </p:txBody>
      </p:sp>
    </p:spTree>
    <p:extLst>
      <p:ext uri="{BB962C8B-B14F-4D97-AF65-F5344CB8AC3E}">
        <p14:creationId xmlns:p14="http://schemas.microsoft.com/office/powerpoint/2010/main" val="378107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" lvl="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dirty="0" smtClean="0"/>
              <a:t>Why Does US Higher Ed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The GDPR’s territorial scope is broader and more defined than the Directive’s scope </a:t>
            </a:r>
            <a:r>
              <a:rPr lang="en-US" dirty="0" smtClean="0"/>
              <a:t>– it’s clear that the EU intends for the GDPR to apply to many organizations not based in, or even physical operating within, the EU.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The GDPR provides EU Data Protection Authorities (DPAs) the ability to levy much steeper fines than permitted under the Directive’s </a:t>
            </a:r>
            <a:r>
              <a:rPr lang="en-US" b="1" dirty="0"/>
              <a:t>implementing legislation </a:t>
            </a:r>
            <a:r>
              <a:rPr lang="en-US" dirty="0" smtClean="0"/>
              <a:t>– DPAs can impose up </a:t>
            </a:r>
            <a:r>
              <a:rPr lang="en-US" dirty="0"/>
              <a:t>to the greater of 4% of annual global turnover or €</a:t>
            </a:r>
            <a:r>
              <a:rPr lang="en-US" dirty="0" smtClean="0"/>
              <a:t>20,000,000.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The GDPR affords data subjects much broader rights than the Directive </a:t>
            </a:r>
            <a:r>
              <a:rPr lang="en-US" dirty="0" smtClean="0"/>
              <a:t>– e.g., data subjects may bring causes of action directly under the GDPR, may bring claims directly against downstream processors, and </a:t>
            </a:r>
            <a:r>
              <a:rPr lang="en-US" dirty="0"/>
              <a:t>claim damages </a:t>
            </a:r>
            <a:r>
              <a:rPr lang="en-US" dirty="0" smtClean="0"/>
              <a:t>even where </a:t>
            </a:r>
            <a:r>
              <a:rPr lang="en-US" dirty="0"/>
              <a:t>they have </a:t>
            </a:r>
            <a:r>
              <a:rPr lang="en-US" dirty="0" smtClean="0"/>
              <a:t>"immaterial </a:t>
            </a:r>
            <a:r>
              <a:rPr lang="en-US" dirty="0"/>
              <a:t>damage" as a result of an infringement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The specter of enforcement under the GDPR is pushing EU organizations to more strictly enforce requirements on downstream controllers and processors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73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Territorial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GDPR applies not only to organizations within the EU but also to organizations outside the EU</a:t>
            </a:r>
          </a:p>
          <a:p>
            <a:r>
              <a:rPr lang="en-US" sz="2400" i="1" dirty="0" smtClean="0">
                <a:solidFill>
                  <a:srgbClr val="FF0000"/>
                </a:solidFill>
              </a:rPr>
              <a:t>“where </a:t>
            </a:r>
            <a:r>
              <a:rPr lang="en-US" sz="2400" i="1" dirty="0">
                <a:solidFill>
                  <a:srgbClr val="FF0000"/>
                </a:solidFill>
              </a:rPr>
              <a:t>the processing activities are related to</a:t>
            </a:r>
            <a:r>
              <a:rPr lang="en-US" sz="2400" i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a) the offering of </a:t>
            </a:r>
            <a:r>
              <a:rPr lang="en-US" sz="2400" i="1" dirty="0" smtClean="0">
                <a:solidFill>
                  <a:srgbClr val="FF0000"/>
                </a:solidFill>
              </a:rPr>
              <a:t>goods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or services</a:t>
            </a:r>
            <a:r>
              <a:rPr lang="en-US" sz="2400" i="1" dirty="0">
                <a:solidFill>
                  <a:srgbClr val="FF0000"/>
                </a:solidFill>
              </a:rPr>
              <a:t>. . . to such </a:t>
            </a:r>
            <a:r>
              <a:rPr lang="en-US" sz="2400" i="1" dirty="0" smtClean="0">
                <a:solidFill>
                  <a:srgbClr val="FF0000"/>
                </a:solidFill>
              </a:rPr>
              <a:t>data </a:t>
            </a:r>
            <a:r>
              <a:rPr lang="en-US" sz="2400" i="1" dirty="0">
                <a:solidFill>
                  <a:srgbClr val="FF0000"/>
                </a:solidFill>
              </a:rPr>
              <a:t>subjects in the Union; </a:t>
            </a:r>
            <a:r>
              <a:rPr lang="en-US" sz="2400" i="1" dirty="0" smtClean="0">
                <a:solidFill>
                  <a:srgbClr val="FF0000"/>
                </a:solidFill>
              </a:rPr>
              <a:t>or</a:t>
            </a:r>
          </a:p>
          <a:p>
            <a:r>
              <a:rPr lang="en-US" sz="2400" i="1" dirty="0" smtClean="0">
                <a:solidFill>
                  <a:srgbClr val="FF0000"/>
                </a:solidFill>
              </a:rPr>
              <a:t>(b</a:t>
            </a:r>
            <a:r>
              <a:rPr lang="en-US" sz="2400" i="1" dirty="0">
                <a:solidFill>
                  <a:srgbClr val="FF0000"/>
                </a:solidFill>
              </a:rPr>
              <a:t>) the </a:t>
            </a:r>
            <a:r>
              <a:rPr lang="en-US" sz="2400" i="1" dirty="0" smtClean="0">
                <a:solidFill>
                  <a:srgbClr val="FF0000"/>
                </a:solidFill>
              </a:rPr>
              <a:t>monitoring of 	their behavior </a:t>
            </a:r>
            <a:r>
              <a:rPr lang="en-US" sz="2400" i="1" dirty="0">
                <a:solidFill>
                  <a:srgbClr val="FF0000"/>
                </a:solidFill>
              </a:rPr>
              <a:t>as far as their behavior takes </a:t>
            </a:r>
            <a:r>
              <a:rPr lang="en-US" sz="2400" i="1" dirty="0" smtClean="0">
                <a:solidFill>
                  <a:srgbClr val="FF0000"/>
                </a:solidFill>
              </a:rPr>
              <a:t>place within </a:t>
            </a:r>
            <a:r>
              <a:rPr lang="en-US" sz="2400" i="1" dirty="0">
                <a:solidFill>
                  <a:srgbClr val="FF0000"/>
                </a:solidFill>
              </a:rPr>
              <a:t>the </a:t>
            </a:r>
            <a:r>
              <a:rPr lang="en-US" sz="2400" i="1" dirty="0" smtClean="0">
                <a:solidFill>
                  <a:srgbClr val="FF0000"/>
                </a:solidFill>
              </a:rPr>
              <a:t>Union.”</a:t>
            </a:r>
          </a:p>
          <a:p>
            <a:pPr lvl="0">
              <a:buClr>
                <a:srgbClr val="E48312"/>
              </a:buClr>
            </a:pPr>
            <a:r>
              <a:rPr lang="en-US" sz="2400" dirty="0" smtClean="0"/>
              <a:t>The language of the GDPR implies that it covers not only EU citizens and residents but anyone who is within the borders of the EU.</a:t>
            </a:r>
          </a:p>
        </p:txBody>
      </p:sp>
    </p:spTree>
    <p:extLst>
      <p:ext uri="{BB962C8B-B14F-4D97-AF65-F5344CB8AC3E}">
        <p14:creationId xmlns:p14="http://schemas.microsoft.com/office/powerpoint/2010/main" val="159633150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1154</TotalTime>
  <Words>738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The European Union General Data Protection Regulation (GDPR)</vt:lpstr>
      <vt:lpstr>The Basics</vt:lpstr>
      <vt:lpstr>Notable Requirements of the GDPR</vt:lpstr>
      <vt:lpstr>Why Does US Higher Ed Care?</vt:lpstr>
      <vt:lpstr>Territorial Scope</vt:lpstr>
    </vt:vector>
  </TitlesOfParts>
  <Company>Indiana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European Union General Data Protection Regulation (GDPR)</dc:title>
  <dc:creator>Bergstraesser, Amy Kristen</dc:creator>
  <cp:lastModifiedBy>Cosens, Eric D</cp:lastModifiedBy>
  <cp:revision>54</cp:revision>
  <dcterms:created xsi:type="dcterms:W3CDTF">2017-11-13T01:22:20Z</dcterms:created>
  <dcterms:modified xsi:type="dcterms:W3CDTF">2020-09-02T20:39:08Z</dcterms:modified>
</cp:coreProperties>
</file>